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59" r:id="rId5"/>
    <p:sldId id="261" r:id="rId6"/>
    <p:sldId id="276" r:id="rId7"/>
    <p:sldId id="275" r:id="rId8"/>
    <p:sldId id="283" r:id="rId9"/>
    <p:sldId id="277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hil" initials="N" lastIdx="2" clrIdx="0">
    <p:extLst>
      <p:ext uri="{19B8F6BF-5375-455C-9EA6-DF929625EA0E}">
        <p15:presenceInfo xmlns:p15="http://schemas.microsoft.com/office/powerpoint/2012/main" userId="a629a35f3b144148" providerId="Windows Live"/>
      </p:ext>
    </p:extLst>
  </p:cmAuthor>
  <p:cmAuthor id="2" name="Natasha Hira" initials="NH" lastIdx="5" clrIdx="1">
    <p:extLst>
      <p:ext uri="{19B8F6BF-5375-455C-9EA6-DF929625EA0E}">
        <p15:presenceInfo xmlns:p15="http://schemas.microsoft.com/office/powerpoint/2012/main" userId="S::nhira@usc.edu::11441326-f743-49a2-9e6f-1ca4f9d1c3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95-DF43-AADF-4300BC5282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795-DF43-AADF-4300BC5282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95-DF43-AADF-4300BC5282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795-DF43-AADF-4300BC52828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95-DF43-AADF-4300BC52828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795-DF43-AADF-4300BC52828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95-DF43-AADF-4300BC52828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95-DF43-AADF-4300BC52828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795-DF43-AADF-4300BC52828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95-DF43-AADF-4300BC52828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795-DF43-AADF-4300BC52828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95-DF43-AADF-4300BC52828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95-DF43-AADF-4300BC52828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95-DF43-AADF-4300BC52828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95-DF43-AADF-4300BC52828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5-DF43-AADF-4300BC52828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95-DF43-AADF-4300BC52828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5-DF43-AADF-4300BC52828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95-DF43-AADF-4300BC52828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5-DF43-AADF-4300BC528281}"/>
              </c:ext>
            </c:extLst>
          </c:dPt>
          <c:cat>
            <c:strRef>
              <c:f>Sheet1!$A$2:$A$22</c:f>
              <c:strCache>
                <c:ptCount val="21"/>
                <c:pt idx="0">
                  <c:v>Automotive</c:v>
                </c:pt>
                <c:pt idx="1">
                  <c:v>Advertising &amp; Marketing</c:v>
                </c:pt>
                <c:pt idx="2">
                  <c:v>Education</c:v>
                </c:pt>
                <c:pt idx="3">
                  <c:v>Entertainment &amp; Leisure</c:v>
                </c:pt>
                <c:pt idx="4">
                  <c:v>Nonprofit</c:v>
                </c:pt>
                <c:pt idx="5">
                  <c:v>Government</c:v>
                </c:pt>
                <c:pt idx="6">
                  <c:v>Healthcare &amp; Pharmaceuticals</c:v>
                </c:pt>
                <c:pt idx="7">
                  <c:v>Retail &amp; Consumer Durables</c:v>
                </c:pt>
                <c:pt idx="8">
                  <c:v>Airlines &amp; Aerospace (including Defense)</c:v>
                </c:pt>
                <c:pt idx="9">
                  <c:v>Real Estate</c:v>
                </c:pt>
                <c:pt idx="10">
                  <c:v>I am currently not employed</c:v>
                </c:pt>
                <c:pt idx="11">
                  <c:v>Construction, Machinery, and Homes</c:v>
                </c:pt>
                <c:pt idx="12">
                  <c:v>Food &amp; Beverages</c:v>
                </c:pt>
                <c:pt idx="13">
                  <c:v>Insurance</c:v>
                </c:pt>
                <c:pt idx="14">
                  <c:v>Telecommunications, Technology, Internet &amp; Electronics</c:v>
                </c:pt>
                <c:pt idx="15">
                  <c:v>Agriculture</c:v>
                </c:pt>
                <c:pt idx="16">
                  <c:v>Utilities, Energy, and Extraction</c:v>
                </c:pt>
                <c:pt idx="17">
                  <c:v>Transportation &amp; Delivery</c:v>
                </c:pt>
                <c:pt idx="18">
                  <c:v>Manufacturing</c:v>
                </c:pt>
                <c:pt idx="19">
                  <c:v>Business Support &amp; Logistics</c:v>
                </c:pt>
                <c:pt idx="20">
                  <c:v>Finance &amp; Financial Services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13</c:v>
                </c:pt>
                <c:pt idx="2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7-49EE-A142-7B45C5CCF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5"/>
        <c:overlap val="100"/>
        <c:axId val="1963934256"/>
        <c:axId val="1963940080"/>
      </c:barChart>
      <c:catAx>
        <c:axId val="196393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40080"/>
        <c:crosses val="autoZero"/>
        <c:auto val="1"/>
        <c:lblAlgn val="ctr"/>
        <c:lblOffset val="100"/>
        <c:noMultiLvlLbl val="0"/>
      </c:catAx>
      <c:valAx>
        <c:axId val="1963940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3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32-E043-8CA2-E541AADF9AAE}"/>
              </c:ext>
            </c:extLst>
          </c:dPt>
          <c:cat>
            <c:strRef>
              <c:f>Sheet1!$A$2:$A$7</c:f>
              <c:strCache>
                <c:ptCount val="6"/>
                <c:pt idx="0">
                  <c:v>1 - 10</c:v>
                </c:pt>
                <c:pt idx="1">
                  <c:v>11 - 50</c:v>
                </c:pt>
                <c:pt idx="2">
                  <c:v>51 - 100</c:v>
                </c:pt>
                <c:pt idx="3">
                  <c:v>101 - 250</c:v>
                </c:pt>
                <c:pt idx="4">
                  <c:v>251 - 299</c:v>
                </c:pt>
                <c:pt idx="5">
                  <c:v>&gt; 500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5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6-40E9-A352-FFC70C41C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028208"/>
        <c:axId val="2003019472"/>
      </c:barChart>
      <c:catAx>
        <c:axId val="200302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019472"/>
        <c:crosses val="autoZero"/>
        <c:auto val="1"/>
        <c:lblAlgn val="ctr"/>
        <c:lblOffset val="100"/>
        <c:noMultiLvlLbl val="0"/>
      </c:catAx>
      <c:valAx>
        <c:axId val="200301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02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81B-4F44-A5EC-D3FD7451FE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22</c:v>
                </c:pt>
                <c:pt idx="1">
                  <c:v>8</c:v>
                </c:pt>
                <c:pt idx="2">
                  <c:v>40</c:v>
                </c:pt>
                <c:pt idx="3">
                  <c:v>12</c:v>
                </c:pt>
                <c:pt idx="4">
                  <c:v>8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E-4569-AFFD-10AFC0509B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3937584"/>
        <c:axId val="1963938832"/>
      </c:barChart>
      <c:catAx>
        <c:axId val="196393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countries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38832"/>
        <c:crosses val="autoZero"/>
        <c:auto val="1"/>
        <c:lblAlgn val="ctr"/>
        <c:lblOffset val="100"/>
        <c:noMultiLvlLbl val="0"/>
      </c:catAx>
      <c:valAx>
        <c:axId val="196393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3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Business to</c:v>
                </c:pt>
                <c:pt idx="1">
                  <c:v>Investment 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0-4997-ABC6-AD19A670EC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Business to</c:v>
                </c:pt>
                <c:pt idx="1">
                  <c:v>Investment to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A0-4997-ABC6-AD19A670EC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Business to</c:v>
                </c:pt>
                <c:pt idx="1">
                  <c:v>Investment to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A0-4997-ABC6-AD19A670E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3017392"/>
        <c:axId val="2003039440"/>
      </c:barChart>
      <c:catAx>
        <c:axId val="20030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039440"/>
        <c:crosses val="autoZero"/>
        <c:auto val="1"/>
        <c:lblAlgn val="ctr"/>
        <c:lblOffset val="100"/>
        <c:noMultiLvlLbl val="0"/>
      </c:catAx>
      <c:valAx>
        <c:axId val="200303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01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50B-5748-BE40-8A683418028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B-5748-BE40-8A683418028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0B-5748-BE40-8A683418028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0B-5748-BE40-8A683418028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0B-5748-BE40-8A68341802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Burundi</c:v>
                </c:pt>
                <c:pt idx="1">
                  <c:v>Zambia</c:v>
                </c:pt>
                <c:pt idx="2">
                  <c:v>DRC</c:v>
                </c:pt>
                <c:pt idx="3">
                  <c:v>South Sudan</c:v>
                </c:pt>
                <c:pt idx="4">
                  <c:v>Rwanda</c:v>
                </c:pt>
                <c:pt idx="5">
                  <c:v>Ethiopia</c:v>
                </c:pt>
                <c:pt idx="6">
                  <c:v>Tanzania</c:v>
                </c:pt>
                <c:pt idx="7">
                  <c:v>Uganda</c:v>
                </c:pt>
                <c:pt idx="8">
                  <c:v>Kenya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15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E-4E03-AD1D-F9DD2A9EF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054416"/>
        <c:axId val="2003043184"/>
      </c:barChart>
      <c:catAx>
        <c:axId val="200305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043184"/>
        <c:crosses val="autoZero"/>
        <c:auto val="1"/>
        <c:lblAlgn val="ctr"/>
        <c:lblOffset val="100"/>
        <c:noMultiLvlLbl val="0"/>
      </c:catAx>
      <c:valAx>
        <c:axId val="200304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05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44075468827265E-2"/>
          <c:y val="2.132079833835018E-2"/>
          <c:w val="0.95080499448438516"/>
          <c:h val="0.71777922101201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D-4F1E-9294-6BECE07CF288}"/>
              </c:ext>
            </c:extLst>
          </c:dPt>
          <c:cat>
            <c:strRef>
              <c:f>Sheet1!$A$2:$A$7</c:f>
              <c:strCache>
                <c:ptCount val="6"/>
                <c:pt idx="0">
                  <c:v>Political uncertainty and security</c:v>
                </c:pt>
                <c:pt idx="1">
                  <c:v>Corruption, governance, unfair competition</c:v>
                </c:pt>
                <c:pt idx="2">
                  <c:v>Policy-making and regulatory environment</c:v>
                </c:pt>
                <c:pt idx="3">
                  <c:v>Covid and effects on economy</c:v>
                </c:pt>
                <c:pt idx="4">
                  <c:v>Financial stress / country debt</c:v>
                </c:pt>
                <c:pt idx="5">
                  <c:v>Climate change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27</c:v>
                </c:pt>
                <c:pt idx="2">
                  <c:v>27</c:v>
                </c:pt>
                <c:pt idx="3">
                  <c:v>16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D-4F1E-9294-6BECE07CF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797743"/>
        <c:axId val="905473775"/>
      </c:barChart>
      <c:catAx>
        <c:axId val="90979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473775"/>
        <c:crosses val="autoZero"/>
        <c:auto val="1"/>
        <c:lblAlgn val="ctr"/>
        <c:lblOffset val="100"/>
        <c:noMultiLvlLbl val="0"/>
      </c:catAx>
      <c:valAx>
        <c:axId val="90547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9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44075468827265E-2"/>
          <c:y val="2.132079833835018E-2"/>
          <c:w val="0.95080499448438516"/>
          <c:h val="0.71777922101201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D-4F1E-9294-6BECE07CF288}"/>
              </c:ext>
            </c:extLst>
          </c:dPt>
          <c:cat>
            <c:strRef>
              <c:f>Sheet1!$A$2:$A$11</c:f>
              <c:strCache>
                <c:ptCount val="10"/>
                <c:pt idx="0">
                  <c:v>Digital economy</c:v>
                </c:pt>
                <c:pt idx="1">
                  <c:v>Geographical expansion</c:v>
                </c:pt>
                <c:pt idx="2">
                  <c:v>Financial services</c:v>
                </c:pt>
                <c:pt idx="3">
                  <c:v>Post Covid recovery</c:v>
                </c:pt>
                <c:pt idx="4">
                  <c:v>Agriculture and food</c:v>
                </c:pt>
                <c:pt idx="5">
                  <c:v>Renewables / energy diversification</c:v>
                </c:pt>
                <c:pt idx="6">
                  <c:v>Infrastructure development</c:v>
                </c:pt>
                <c:pt idx="7">
                  <c:v>Extractive industry</c:v>
                </c:pt>
                <c:pt idx="8">
                  <c:v>Education and health care</c:v>
                </c:pt>
                <c:pt idx="9">
                  <c:v>Regional trade and open borders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</c:v>
                </c:pt>
                <c:pt idx="1">
                  <c:v>14</c:v>
                </c:pt>
                <c:pt idx="2">
                  <c:v>13</c:v>
                </c:pt>
                <c:pt idx="3">
                  <c:v>12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D-4F1E-9294-6BECE07CF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797743"/>
        <c:axId val="905473775"/>
      </c:barChart>
      <c:catAx>
        <c:axId val="90979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473775"/>
        <c:crosses val="autoZero"/>
        <c:auto val="1"/>
        <c:lblAlgn val="ctr"/>
        <c:lblOffset val="100"/>
        <c:noMultiLvlLbl val="0"/>
      </c:catAx>
      <c:valAx>
        <c:axId val="90547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9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3E6F-A2B6-4140-921B-94D704144014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5A32-2582-4457-BDB1-5508863A6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aalogo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13" y="23813"/>
            <a:ext cx="1574973" cy="147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2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1186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503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aalogo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86" y="23813"/>
            <a:ext cx="1541900" cy="143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23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811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 Members’ Survey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aalogo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13" y="23813"/>
            <a:ext cx="1574973" cy="147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19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EAA Members’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eaalogo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13" y="23813"/>
            <a:ext cx="1574973" cy="147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7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5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7D25-ED57-4EF9-B846-388AA4A5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3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en-US" sz="8100"/>
              <a:t>THE EASTERN AFRICA ASSOCIATION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Members’ Survey, June 2021:</a:t>
            </a:r>
          </a:p>
          <a:p>
            <a:pPr algn="l"/>
            <a:r>
              <a:rPr lang="en-US" sz="2200" dirty="0"/>
              <a:t>Opportunities and Risks in the Region</a:t>
            </a:r>
          </a:p>
        </p:txBody>
      </p:sp>
    </p:spTree>
    <p:extLst>
      <p:ext uri="{BB962C8B-B14F-4D97-AF65-F5344CB8AC3E}">
        <p14:creationId xmlns:p14="http://schemas.microsoft.com/office/powerpoint/2010/main" val="238671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93F6-D756-4AC7-B96F-E5170798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Opportunities in the region</a:t>
            </a:r>
            <a:endParaRPr lang="en-KE" sz="4000" b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8F3ED20-5072-42AA-94DB-BF9A81348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790704"/>
              </p:ext>
            </p:extLst>
          </p:nvPr>
        </p:nvGraphicFramePr>
        <p:xfrm>
          <a:off x="838200" y="1914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1E0C-CB58-459E-8A83-F9AC392C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2D02-52A3-4103-ADF3-769B8F96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8EC4-3BAD-430B-A34E-E73641FF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Which of the following best describes the principal industry of your organization?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199" y="1690688"/>
          <a:ext cx="10809849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many employees do you have in the region?</a:t>
            </a:r>
            <a:r>
              <a:rPr lang="en-GB" dirty="0"/>
              <a:t>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</a:rPr>
              <a:t>How many countries in Eastern Africa are you invested in?</a:t>
            </a:r>
            <a:r>
              <a:rPr lang="en-GB" sz="4000">
                <a:solidFill>
                  <a:srgbClr val="FFFFFF"/>
                </a:solidFill>
              </a:rPr>
              <a:t>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5021" y="6309360"/>
            <a:ext cx="304637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June 2021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2105" y="6309360"/>
            <a:ext cx="389894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EAA Members’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C37D25-ED57-4EF9-B846-388AA4A58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31281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36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Will your business and investment increase or not over next 24 months? 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2546786"/>
              </p:ext>
            </p:extLst>
          </p:nvPr>
        </p:nvGraphicFramePr>
        <p:xfrm>
          <a:off x="2937803" y="1561514"/>
          <a:ext cx="6316394" cy="462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In the next 24 months where do you expect to invest?</a:t>
            </a:r>
            <a:endParaRPr lang="en-US" sz="4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8023177"/>
              </p:ext>
            </p:extLst>
          </p:nvPr>
        </p:nvGraphicFramePr>
        <p:xfrm>
          <a:off x="990600" y="1516136"/>
          <a:ext cx="9321018" cy="451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see as the biggest risk(s) for   your business in the region?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7B1114-FAD4-3247-9C4C-90B72CA4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673329"/>
            <a:ext cx="6780700" cy="35090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EAA Members’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2248" y="6356350"/>
            <a:ext cx="199720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June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37D25-ED57-4EF9-B846-388AA4A582E2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7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93F6-D756-4AC7-B96F-E5170798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Risks in the region</a:t>
            </a:r>
            <a:endParaRPr lang="en-KE" sz="4000" b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8F3ED20-5072-42AA-94DB-BF9A81348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527373"/>
              </p:ext>
            </p:extLst>
          </p:nvPr>
        </p:nvGraphicFramePr>
        <p:xfrm>
          <a:off x="838200" y="1914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1E0C-CB58-459E-8A83-F9AC392C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2D02-52A3-4103-ADF3-769B8F96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EAA Members’ Survey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8EC4-3BAD-430B-A34E-E73641FF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37D25-ED57-4EF9-B846-388AA4A58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see as the biggest opportunity (or opportunities) for your business in the region?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88E6286-CF81-134F-B16A-43406B447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444482"/>
            <a:ext cx="6780700" cy="396670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EAA Members’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2248" y="6356350"/>
            <a:ext cx="199720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June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37D25-ED57-4EF9-B846-388AA4A582E2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3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187</Words>
  <Application>Microsoft Macintosh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EASTERN AFRICA ASSOCIATION</vt:lpstr>
      <vt:lpstr>Which of the following best describes the principal industry of your organization? </vt:lpstr>
      <vt:lpstr>How many employees do you have in the region? </vt:lpstr>
      <vt:lpstr>How many countries in Eastern Africa are you invested in? </vt:lpstr>
      <vt:lpstr>Will your business and investment increase or not over next 24 months? </vt:lpstr>
      <vt:lpstr>In the next 24 months where do you expect to invest?</vt:lpstr>
      <vt:lpstr>What do you see as the biggest risk(s) for   your business in the region? </vt:lpstr>
      <vt:lpstr>Risks in the region</vt:lpstr>
      <vt:lpstr>What do you see as the biggest opportunity (or opportunities) for your business in the region? </vt:lpstr>
      <vt:lpstr>Opportunities in the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EASTERN AFRICA ASSOCIATION</dc:title>
  <dc:creator>Nikhil</dc:creator>
  <cp:lastModifiedBy>Toby Latta</cp:lastModifiedBy>
  <cp:revision>65</cp:revision>
  <dcterms:created xsi:type="dcterms:W3CDTF">2021-06-24T07:16:22Z</dcterms:created>
  <dcterms:modified xsi:type="dcterms:W3CDTF">2021-07-29T17:21:00Z</dcterms:modified>
</cp:coreProperties>
</file>